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0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0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64" r:id="rId229"/>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29" Type="http://schemas.openxmlformats.org/officeDocument/2006/relationships/slide" Target="slides/slide109.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6" name="Shape 10506"/>
        <p:cNvGrpSpPr/>
        <p:nvPr/>
      </p:nvGrpSpPr>
      <p:grpSpPr>
        <a:xfrm>
          <a:off x="0" y="0"/>
          <a:ext cx="0" cy="0"/>
          <a:chOff x="0" y="0"/>
          <a:chExt cx="0" cy="0"/>
        </a:xfrm>
      </p:grpSpPr>
      <p:sp>
        <p:nvSpPr>
          <p:cNvPr id="10507" name="Google Shape;10507;p10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508" name="Google Shape;10508;p1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notesSlide" Target="../notesSlides/notesSlide109.xml"/><Relationship Id="rId3" Type="http://schemas.openxmlformats.org/officeDocument/2006/relationships/image" Target="../media/image245.jpg"/><Relationship Id="rId4" Type="http://schemas.openxmlformats.org/officeDocument/2006/relationships/image" Target="../media/image253.jpg"/><Relationship Id="rId5" Type="http://schemas.openxmlformats.org/officeDocument/2006/relationships/image" Target="../media/image259.jpg"/><Relationship Id="rId6" Type="http://schemas.openxmlformats.org/officeDocument/2006/relationships/image" Target="../media/image262.png"/><Relationship Id="rId7" Type="http://schemas.openxmlformats.org/officeDocument/2006/relationships/image" Target="../media/image264.jpg"/><Relationship Id="rId8" Type="http://schemas.openxmlformats.org/officeDocument/2006/relationships/image" Target="../media/image258.jpg"/><Relationship Id="rId9" Type="http://schemas.openxmlformats.org/officeDocument/2006/relationships/image" Target="../media/image266.jpg"/><Relationship Id="rId10" Type="http://schemas.openxmlformats.org/officeDocument/2006/relationships/image" Target="../media/image255.jpg"/><Relationship Id="rId11" Type="http://schemas.openxmlformats.org/officeDocument/2006/relationships/image" Target="../media/image257.jpg"/></Relationships>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509" name="Shape 10509"/>
        <p:cNvGrpSpPr/>
        <p:nvPr/>
      </p:nvGrpSpPr>
      <p:grpSpPr>
        <a:xfrm>
          <a:off x="0" y="0"/>
          <a:ext cx="0" cy="0"/>
          <a:chOff x="0" y="0"/>
          <a:chExt cx="0" cy="0"/>
        </a:xfrm>
      </p:grpSpPr>
      <p:pic>
        <p:nvPicPr>
          <p:cNvPr id="10510" name="Google Shape;10510;p1539"/>
          <p:cNvPicPr preferRelativeResize="0"/>
          <p:nvPr/>
        </p:nvPicPr>
        <p:blipFill rotWithShape="1">
          <a:blip r:embed="rId3">
            <a:alphaModFix/>
          </a:blip>
          <a:srcRect b="0" l="0" r="0" t="0"/>
          <a:stretch/>
        </p:blipFill>
        <p:spPr>
          <a:xfrm>
            <a:off x="76200" y="1415345"/>
            <a:ext cx="2362200" cy="1404055"/>
          </a:xfrm>
          <a:prstGeom prst="rect">
            <a:avLst/>
          </a:prstGeom>
          <a:noFill/>
          <a:ln>
            <a:noFill/>
          </a:ln>
        </p:spPr>
      </p:pic>
      <p:sp>
        <p:nvSpPr>
          <p:cNvPr id="10511" name="Google Shape;10511;p1539"/>
          <p:cNvSpPr txBox="1"/>
          <p:nvPr/>
        </p:nvSpPr>
        <p:spPr>
          <a:xfrm>
            <a:off x="152401" y="1114778"/>
            <a:ext cx="2087431"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FFFFFF"/>
                </a:solidFill>
                <a:latin typeface="Arial"/>
                <a:ea typeface="Arial"/>
                <a:cs typeface="Arial"/>
                <a:sym typeface="Arial"/>
              </a:rPr>
              <a:t>Plasmodium relictum</a:t>
            </a:r>
            <a:endParaRPr/>
          </a:p>
        </p:txBody>
      </p:sp>
      <p:pic>
        <p:nvPicPr>
          <p:cNvPr id="10512" name="Google Shape;10512;p1539"/>
          <p:cNvPicPr preferRelativeResize="0"/>
          <p:nvPr/>
        </p:nvPicPr>
        <p:blipFill rotWithShape="1">
          <a:blip r:embed="rId4">
            <a:alphaModFix/>
          </a:blip>
          <a:srcRect b="0" l="0" r="0" t="0"/>
          <a:stretch/>
        </p:blipFill>
        <p:spPr>
          <a:xfrm>
            <a:off x="6934200" y="1435101"/>
            <a:ext cx="1981200" cy="1316566"/>
          </a:xfrm>
          <a:prstGeom prst="rect">
            <a:avLst/>
          </a:prstGeom>
          <a:noFill/>
          <a:ln>
            <a:noFill/>
          </a:ln>
        </p:spPr>
      </p:pic>
      <p:sp>
        <p:nvSpPr>
          <p:cNvPr id="10513" name="Google Shape;10513;p1539"/>
          <p:cNvSpPr txBox="1"/>
          <p:nvPr/>
        </p:nvSpPr>
        <p:spPr>
          <a:xfrm>
            <a:off x="6781800" y="1097844"/>
            <a:ext cx="203491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FFFFFF"/>
                </a:solidFill>
                <a:latin typeface="Arial"/>
                <a:ea typeface="Arial"/>
                <a:cs typeface="Arial"/>
                <a:sym typeface="Arial"/>
              </a:rPr>
              <a:t>Trypanosoma avium</a:t>
            </a:r>
            <a:endParaRPr/>
          </a:p>
        </p:txBody>
      </p:sp>
      <p:pic>
        <p:nvPicPr>
          <p:cNvPr id="10514" name="Google Shape;10514;p1539"/>
          <p:cNvPicPr preferRelativeResize="0"/>
          <p:nvPr/>
        </p:nvPicPr>
        <p:blipFill rotWithShape="1">
          <a:blip r:embed="rId5">
            <a:alphaModFix/>
          </a:blip>
          <a:srcRect b="0" l="0" r="0" t="0"/>
          <a:stretch/>
        </p:blipFill>
        <p:spPr>
          <a:xfrm>
            <a:off x="304800" y="3632200"/>
            <a:ext cx="2133600" cy="1619956"/>
          </a:xfrm>
          <a:prstGeom prst="rect">
            <a:avLst/>
          </a:prstGeom>
          <a:noFill/>
          <a:ln>
            <a:noFill/>
          </a:ln>
        </p:spPr>
      </p:pic>
      <p:pic>
        <p:nvPicPr>
          <p:cNvPr id="10515" name="Google Shape;10515;p1539"/>
          <p:cNvPicPr preferRelativeResize="0"/>
          <p:nvPr/>
        </p:nvPicPr>
        <p:blipFill rotWithShape="1">
          <a:blip r:embed="rId6">
            <a:alphaModFix/>
          </a:blip>
          <a:srcRect b="0" l="0" r="0" t="0"/>
          <a:stretch/>
        </p:blipFill>
        <p:spPr>
          <a:xfrm>
            <a:off x="7059790" y="3269545"/>
            <a:ext cx="1642533" cy="2032000"/>
          </a:xfrm>
          <a:prstGeom prst="rect">
            <a:avLst/>
          </a:prstGeom>
          <a:noFill/>
          <a:ln>
            <a:noFill/>
          </a:ln>
        </p:spPr>
      </p:pic>
      <p:sp>
        <p:nvSpPr>
          <p:cNvPr id="10516" name="Google Shape;10516;p1539"/>
          <p:cNvSpPr txBox="1"/>
          <p:nvPr/>
        </p:nvSpPr>
        <p:spPr>
          <a:xfrm>
            <a:off x="76200" y="5233812"/>
            <a:ext cx="2475358"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FFFFFF"/>
                </a:solidFill>
                <a:latin typeface="Arial"/>
                <a:ea typeface="Arial"/>
                <a:cs typeface="Arial"/>
                <a:sym typeface="Arial"/>
              </a:rPr>
              <a:t>Haemoproteus columbae</a:t>
            </a:r>
            <a:endParaRPr/>
          </a:p>
        </p:txBody>
      </p:sp>
      <p:sp>
        <p:nvSpPr>
          <p:cNvPr id="10517" name="Google Shape;10517;p1539"/>
          <p:cNvSpPr txBox="1"/>
          <p:nvPr/>
        </p:nvSpPr>
        <p:spPr>
          <a:xfrm>
            <a:off x="6477000" y="5271911"/>
            <a:ext cx="215636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FFFFFF"/>
                </a:solidFill>
                <a:latin typeface="Arial"/>
                <a:ea typeface="Arial"/>
                <a:cs typeface="Arial"/>
                <a:sym typeface="Arial"/>
              </a:rPr>
              <a:t>Leucocytozoon smithi</a:t>
            </a:r>
            <a:endParaRPr/>
          </a:p>
        </p:txBody>
      </p:sp>
      <p:pic>
        <p:nvPicPr>
          <p:cNvPr id="10518" name="Google Shape;10518;p1539"/>
          <p:cNvPicPr preferRelativeResize="0"/>
          <p:nvPr/>
        </p:nvPicPr>
        <p:blipFill rotWithShape="1">
          <a:blip r:embed="rId7">
            <a:alphaModFix/>
          </a:blip>
          <a:srcRect b="0" l="0" r="0" t="0"/>
          <a:stretch/>
        </p:blipFill>
        <p:spPr>
          <a:xfrm>
            <a:off x="3962401" y="4742745"/>
            <a:ext cx="1483078" cy="1354667"/>
          </a:xfrm>
          <a:prstGeom prst="rect">
            <a:avLst/>
          </a:prstGeom>
          <a:noFill/>
          <a:ln>
            <a:noFill/>
          </a:ln>
        </p:spPr>
      </p:pic>
      <p:sp>
        <p:nvSpPr>
          <p:cNvPr id="10519" name="Google Shape;10519;p1539"/>
          <p:cNvSpPr txBox="1"/>
          <p:nvPr/>
        </p:nvSpPr>
        <p:spPr>
          <a:xfrm>
            <a:off x="3886200" y="1126067"/>
            <a:ext cx="1189749"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133">
                <a:solidFill>
                  <a:srgbClr val="FFFFFF"/>
                </a:solidFill>
                <a:latin typeface="Comic Sans MS"/>
                <a:ea typeface="Comic Sans MS"/>
                <a:cs typeface="Comic Sans MS"/>
                <a:sym typeface="Comic Sans MS"/>
              </a:rPr>
              <a:t>Vectors</a:t>
            </a:r>
            <a:endParaRPr/>
          </a:p>
        </p:txBody>
      </p:sp>
      <p:sp>
        <p:nvSpPr>
          <p:cNvPr id="10520" name="Google Shape;10520;p1539"/>
          <p:cNvSpPr txBox="1"/>
          <p:nvPr/>
        </p:nvSpPr>
        <p:spPr>
          <a:xfrm>
            <a:off x="4253089" y="6072011"/>
            <a:ext cx="745717"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133">
                <a:solidFill>
                  <a:srgbClr val="FFFFFF"/>
                </a:solidFill>
                <a:latin typeface="Arial"/>
                <a:ea typeface="Arial"/>
                <a:cs typeface="Arial"/>
                <a:sym typeface="Arial"/>
              </a:rPr>
              <a:t>Host</a:t>
            </a:r>
            <a:endParaRPr/>
          </a:p>
        </p:txBody>
      </p:sp>
      <p:sp>
        <p:nvSpPr>
          <p:cNvPr id="10521" name="Google Shape;10521;p1539"/>
          <p:cNvSpPr txBox="1"/>
          <p:nvPr/>
        </p:nvSpPr>
        <p:spPr>
          <a:xfrm>
            <a:off x="2667000" y="376767"/>
            <a:ext cx="419217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FAFD00"/>
                </a:solidFill>
                <a:latin typeface="Arial"/>
                <a:ea typeface="Arial"/>
                <a:cs typeface="Arial"/>
                <a:sym typeface="Arial"/>
              </a:rPr>
              <a:t>Blood-borne parasites</a:t>
            </a:r>
            <a:endParaRPr/>
          </a:p>
        </p:txBody>
      </p:sp>
      <p:grpSp>
        <p:nvGrpSpPr>
          <p:cNvPr id="10522" name="Google Shape;10522;p1539"/>
          <p:cNvGrpSpPr/>
          <p:nvPr/>
        </p:nvGrpSpPr>
        <p:grpSpPr>
          <a:xfrm>
            <a:off x="4972756" y="3090334"/>
            <a:ext cx="1257300" cy="1120423"/>
            <a:chOff x="3720" y="2047"/>
            <a:chExt cx="792" cy="794"/>
          </a:xfrm>
        </p:grpSpPr>
        <p:pic>
          <p:nvPicPr>
            <p:cNvPr id="10523" name="Google Shape;10523;p1539"/>
            <p:cNvPicPr preferRelativeResize="0"/>
            <p:nvPr/>
          </p:nvPicPr>
          <p:blipFill rotWithShape="1">
            <a:blip r:embed="rId8">
              <a:alphaModFix/>
            </a:blip>
            <a:srcRect b="0" l="0" r="0" t="0"/>
            <a:stretch/>
          </p:blipFill>
          <p:spPr>
            <a:xfrm>
              <a:off x="3720" y="2047"/>
              <a:ext cx="792" cy="578"/>
            </a:xfrm>
            <a:prstGeom prst="rect">
              <a:avLst/>
            </a:prstGeom>
            <a:noFill/>
            <a:ln>
              <a:noFill/>
            </a:ln>
          </p:spPr>
        </p:pic>
        <p:sp>
          <p:nvSpPr>
            <p:cNvPr id="10524" name="Google Shape;10524;p1539"/>
            <p:cNvSpPr txBox="1"/>
            <p:nvPr/>
          </p:nvSpPr>
          <p:spPr>
            <a:xfrm>
              <a:off x="3739" y="2601"/>
              <a:ext cx="600" cy="24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FFFFFF"/>
                  </a:solidFill>
                  <a:latin typeface="Comic Sans MS"/>
                  <a:ea typeface="Comic Sans MS"/>
                  <a:cs typeface="Comic Sans MS"/>
                  <a:sym typeface="Comic Sans MS"/>
                </a:rPr>
                <a:t>blackfly</a:t>
              </a:r>
              <a:endParaRPr/>
            </a:p>
          </p:txBody>
        </p:sp>
      </p:grpSp>
      <p:grpSp>
        <p:nvGrpSpPr>
          <p:cNvPr id="10525" name="Google Shape;10525;p1539"/>
          <p:cNvGrpSpPr/>
          <p:nvPr/>
        </p:nvGrpSpPr>
        <p:grpSpPr>
          <a:xfrm>
            <a:off x="4648201" y="1600200"/>
            <a:ext cx="1562100" cy="1219200"/>
            <a:chOff x="3456" y="960"/>
            <a:chExt cx="984" cy="864"/>
          </a:xfrm>
        </p:grpSpPr>
        <p:pic>
          <p:nvPicPr>
            <p:cNvPr id="10526" name="Google Shape;10526;p1539"/>
            <p:cNvPicPr preferRelativeResize="0"/>
            <p:nvPr/>
          </p:nvPicPr>
          <p:blipFill rotWithShape="1">
            <a:blip r:embed="rId9">
              <a:alphaModFix/>
            </a:blip>
            <a:srcRect b="0" l="0" r="0" t="0"/>
            <a:stretch/>
          </p:blipFill>
          <p:spPr>
            <a:xfrm>
              <a:off x="3456" y="1184"/>
              <a:ext cx="984" cy="640"/>
            </a:xfrm>
            <a:prstGeom prst="rect">
              <a:avLst/>
            </a:prstGeom>
            <a:noFill/>
            <a:ln>
              <a:noFill/>
            </a:ln>
          </p:spPr>
        </p:pic>
        <p:sp>
          <p:nvSpPr>
            <p:cNvPr id="10527" name="Google Shape;10527;p1539"/>
            <p:cNvSpPr txBox="1"/>
            <p:nvPr/>
          </p:nvSpPr>
          <p:spPr>
            <a:xfrm>
              <a:off x="3510" y="960"/>
              <a:ext cx="589" cy="24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FFFFFF"/>
                  </a:solidFill>
                  <a:latin typeface="Comic Sans MS"/>
                  <a:ea typeface="Comic Sans MS"/>
                  <a:cs typeface="Comic Sans MS"/>
                  <a:sym typeface="Comic Sans MS"/>
                </a:rPr>
                <a:t>lousefly</a:t>
              </a:r>
              <a:endParaRPr/>
            </a:p>
          </p:txBody>
        </p:sp>
      </p:grpSp>
      <p:grpSp>
        <p:nvGrpSpPr>
          <p:cNvPr id="10528" name="Google Shape;10528;p1539"/>
          <p:cNvGrpSpPr/>
          <p:nvPr/>
        </p:nvGrpSpPr>
        <p:grpSpPr>
          <a:xfrm>
            <a:off x="3048001" y="1617133"/>
            <a:ext cx="1257300" cy="1316567"/>
            <a:chOff x="1920" y="876"/>
            <a:chExt cx="792" cy="933"/>
          </a:xfrm>
        </p:grpSpPr>
        <p:pic>
          <p:nvPicPr>
            <p:cNvPr id="10529" name="Google Shape;10529;p1539"/>
            <p:cNvPicPr preferRelativeResize="0"/>
            <p:nvPr/>
          </p:nvPicPr>
          <p:blipFill rotWithShape="1">
            <a:blip r:embed="rId10">
              <a:alphaModFix/>
            </a:blip>
            <a:srcRect b="0" l="0" r="0" t="0"/>
            <a:stretch/>
          </p:blipFill>
          <p:spPr>
            <a:xfrm>
              <a:off x="1920" y="1095"/>
              <a:ext cx="792" cy="714"/>
            </a:xfrm>
            <a:prstGeom prst="rect">
              <a:avLst/>
            </a:prstGeom>
            <a:noFill/>
            <a:ln>
              <a:noFill/>
            </a:ln>
          </p:spPr>
        </p:pic>
        <p:sp>
          <p:nvSpPr>
            <p:cNvPr id="10530" name="Google Shape;10530;p1539"/>
            <p:cNvSpPr txBox="1"/>
            <p:nvPr/>
          </p:nvSpPr>
          <p:spPr>
            <a:xfrm>
              <a:off x="1968" y="876"/>
              <a:ext cx="646" cy="24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FFFFFF"/>
                  </a:solidFill>
                  <a:latin typeface="Comic Sans MS"/>
                  <a:ea typeface="Comic Sans MS"/>
                  <a:cs typeface="Comic Sans MS"/>
                  <a:sym typeface="Comic Sans MS"/>
                </a:rPr>
                <a:t>mosquito</a:t>
              </a:r>
              <a:endParaRPr/>
            </a:p>
          </p:txBody>
        </p:sp>
      </p:grpSp>
      <p:grpSp>
        <p:nvGrpSpPr>
          <p:cNvPr id="10531" name="Google Shape;10531;p1539"/>
          <p:cNvGrpSpPr/>
          <p:nvPr/>
        </p:nvGrpSpPr>
        <p:grpSpPr>
          <a:xfrm>
            <a:off x="3143956" y="3090334"/>
            <a:ext cx="1504244" cy="1188156"/>
            <a:chOff x="1440" y="2064"/>
            <a:chExt cx="948" cy="842"/>
          </a:xfrm>
        </p:grpSpPr>
        <p:pic>
          <p:nvPicPr>
            <p:cNvPr id="10532" name="Google Shape;10532;p1539"/>
            <p:cNvPicPr preferRelativeResize="0"/>
            <p:nvPr/>
          </p:nvPicPr>
          <p:blipFill rotWithShape="1">
            <a:blip r:embed="rId11">
              <a:alphaModFix/>
            </a:blip>
            <a:srcRect b="0" l="0" r="0" t="0"/>
            <a:stretch/>
          </p:blipFill>
          <p:spPr>
            <a:xfrm>
              <a:off x="1440" y="2064"/>
              <a:ext cx="948" cy="653"/>
            </a:xfrm>
            <a:prstGeom prst="rect">
              <a:avLst/>
            </a:prstGeom>
            <a:noFill/>
            <a:ln>
              <a:noFill/>
            </a:ln>
          </p:spPr>
        </p:pic>
        <p:sp>
          <p:nvSpPr>
            <p:cNvPr id="10533" name="Google Shape;10533;p1539"/>
            <p:cNvSpPr txBox="1"/>
            <p:nvPr/>
          </p:nvSpPr>
          <p:spPr>
            <a:xfrm>
              <a:off x="1748" y="2666"/>
              <a:ext cx="468" cy="24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FFFFFF"/>
                  </a:solidFill>
                  <a:latin typeface="Comic Sans MS"/>
                  <a:ea typeface="Comic Sans MS"/>
                  <a:cs typeface="Comic Sans MS"/>
                  <a:sym typeface="Comic Sans MS"/>
                </a:rPr>
                <a:t>midge</a:t>
              </a:r>
              <a:endParaRPr/>
            </a:p>
          </p:txBody>
        </p:sp>
      </p:grpSp>
      <p:sp>
        <p:nvSpPr>
          <p:cNvPr id="10534" name="Google Shape;10534;p1539"/>
          <p:cNvSpPr/>
          <p:nvPr/>
        </p:nvSpPr>
        <p:spPr>
          <a:xfrm>
            <a:off x="2572456" y="1075267"/>
            <a:ext cx="4133144" cy="3522133"/>
          </a:xfrm>
          <a:prstGeom prst="ellipse">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133">
              <a:solidFill>
                <a:srgbClr val="FFFFFF"/>
              </a:solidFill>
              <a:latin typeface="Times"/>
              <a:ea typeface="Times"/>
              <a:cs typeface="Times"/>
              <a:sym typeface="Times"/>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